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94" r:id="rId3"/>
    <p:sldId id="295" r:id="rId4"/>
    <p:sldId id="257" r:id="rId5"/>
    <p:sldId id="296" r:id="rId6"/>
    <p:sldId id="258" r:id="rId7"/>
    <p:sldId id="297" r:id="rId8"/>
    <p:sldId id="259" r:id="rId9"/>
    <p:sldId id="298" r:id="rId10"/>
    <p:sldId id="260" r:id="rId11"/>
    <p:sldId id="299" r:id="rId12"/>
    <p:sldId id="261" r:id="rId13"/>
    <p:sldId id="300" r:id="rId14"/>
    <p:sldId id="25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09D76A-25DE-4D72-9D03-18CCBBFD005A}" type="datetimeFigureOut">
              <a:rPr lang="ar-AE" smtClean="0"/>
              <a:pPr/>
              <a:t>02/04/1445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97FE46-8558-4491-9948-990DB440D9E8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ar-IQ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ar-IQ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ar-IQ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</a:t>
            </a:r>
            <a:r>
              <a:rPr lang="ar-AE" b="1" dirty="0" smtClean="0">
                <a:solidFill>
                  <a:srgbClr val="C00000"/>
                </a:solidFill>
              </a:rPr>
              <a:t>نظري</a:t>
            </a:r>
            <a:r>
              <a:rPr lang="ar-IQ" b="1" dirty="0" smtClean="0">
                <a:solidFill>
                  <a:srgbClr val="C00000"/>
                </a:solidFill>
              </a:rPr>
              <a:t>ة</a:t>
            </a:r>
            <a:endParaRPr lang="ar-AE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ar-AE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1200" dirty="0" smtClean="0"/>
          </a:p>
          <a:p>
            <a:pPr lvl="0" algn="ctr">
              <a:spcBef>
                <a:spcPct val="50000"/>
              </a:spcBef>
            </a:pPr>
            <a:endParaRPr lang="ar-AE" sz="1200" dirty="0" smtClean="0"/>
          </a:p>
          <a:p>
            <a:pPr lvl="0" algn="ctr">
              <a:spcBef>
                <a:spcPct val="50000"/>
              </a:spcBef>
            </a:pPr>
            <a:r>
              <a:rPr lang="ar-IQ" sz="1200" dirty="0" smtClean="0"/>
              <a:t>تشكيلات استقبال الارسال الخماسية</a:t>
            </a:r>
            <a:endParaRPr lang="ar-AE" sz="1200" dirty="0" smtClean="0"/>
          </a:p>
          <a:p>
            <a:pPr lvl="0" algn="ctr">
              <a:spcBef>
                <a:spcPct val="50000"/>
              </a:spcBef>
            </a:pPr>
            <a:endParaRPr lang="ar-IQ" sz="1200" dirty="0" smtClean="0"/>
          </a:p>
          <a:p>
            <a:pPr lvl="0" algn="ctr">
              <a:spcBef>
                <a:spcPct val="50000"/>
              </a:spcBef>
            </a:pPr>
            <a:r>
              <a:rPr lang="ar-IQ" sz="1200" b="1" dirty="0" smtClean="0">
                <a:solidFill>
                  <a:srgbClr val="FF0000"/>
                </a:solidFill>
              </a:rPr>
              <a:t>إعداد </a:t>
            </a:r>
            <a:r>
              <a:rPr lang="ar-AE" sz="1200" b="1" dirty="0" smtClean="0">
                <a:solidFill>
                  <a:srgbClr val="FF0000"/>
                </a:solidFill>
              </a:rPr>
              <a:t>الاستاذ الدكتور رجاء عبد الصمد عاشور </a:t>
            </a:r>
          </a:p>
          <a:p>
            <a:pPr lvl="0" algn="ctr">
              <a:spcBef>
                <a:spcPct val="50000"/>
              </a:spcBef>
            </a:pPr>
            <a:endParaRPr lang="ar-AE" sz="1200" b="1" dirty="0" smtClean="0">
              <a:solidFill>
                <a:srgbClr val="FF0000"/>
              </a:solidFill>
            </a:endParaRPr>
          </a:p>
          <a:p>
            <a:pPr lvl="0" algn="ctr">
              <a:spcBef>
                <a:spcPct val="50000"/>
              </a:spcBef>
            </a:pPr>
            <a:r>
              <a:rPr lang="ar-AE" sz="1200" b="1" dirty="0" smtClean="0">
                <a:solidFill>
                  <a:srgbClr val="FF0000"/>
                </a:solidFill>
              </a:rPr>
              <a:t>المرحلة الرابعة</a:t>
            </a:r>
          </a:p>
          <a:p>
            <a:pPr lvl="0" algn="ctr">
              <a:spcBef>
                <a:spcPct val="50000"/>
              </a:spcBef>
            </a:pPr>
            <a:r>
              <a:rPr lang="ar-AE" sz="1200" b="1" dirty="0" smtClean="0">
                <a:solidFill>
                  <a:srgbClr val="FF0000"/>
                </a:solidFill>
              </a:rPr>
              <a:t> </a:t>
            </a:r>
          </a:p>
          <a:p>
            <a:pPr lvl="0" algn="ctr">
              <a:spcBef>
                <a:spcPct val="50000"/>
              </a:spcBef>
            </a:pPr>
            <a:r>
              <a:rPr lang="ar-AE" sz="1200" b="1" dirty="0" smtClean="0">
                <a:solidFill>
                  <a:srgbClr val="FF0000"/>
                </a:solidFill>
              </a:rPr>
              <a:t>مادة الكرة الطائرة </a:t>
            </a:r>
            <a:endParaRPr lang="ar-IQ" sz="1200" b="1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ar-IQ" b="1" dirty="0" smtClean="0">
              <a:solidFill>
                <a:srgbClr val="C00000"/>
              </a:solidFill>
            </a:endParaRPr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1</a:t>
            </a:fld>
            <a:endParaRPr lang="ar-A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1200" dirty="0" err="1" smtClean="0"/>
              <a:t>شكل (</a:t>
            </a:r>
            <a:r>
              <a:rPr lang="ar-AE" sz="1200" dirty="0" smtClean="0"/>
              <a:t>10</a:t>
            </a:r>
            <a:r>
              <a:rPr lang="ar-IQ" sz="1200" dirty="0" smtClean="0"/>
              <a:t>) يمثل </a:t>
            </a:r>
            <a:r>
              <a:rPr lang="ar-AE" sz="1200" dirty="0" smtClean="0"/>
              <a:t>تشكيلة استقبال الارسال الخماسية المعد في مركز رقم</a:t>
            </a:r>
            <a:r>
              <a:rPr lang="ar-IQ" sz="1200" dirty="0" err="1" smtClean="0"/>
              <a:t>(</a:t>
            </a:r>
            <a:r>
              <a:rPr lang="ar-AE" sz="1200" dirty="0" smtClean="0"/>
              <a:t>4</a:t>
            </a:r>
            <a:r>
              <a:rPr lang="ar-IQ" sz="1200" dirty="0" err="1" smtClean="0"/>
              <a:t>)</a:t>
            </a:r>
            <a:endParaRPr lang="ar-AE" sz="1200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10</a:t>
            </a:fld>
            <a:endParaRPr lang="ar-A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1200" dirty="0" smtClean="0"/>
              <a:t>سؤال 5 </a:t>
            </a:r>
            <a:r>
              <a:rPr lang="ar-IQ" sz="1200" dirty="0" smtClean="0"/>
              <a:t>اشرح على شكل نقاط مع الرسم تشكيلة استقبال الارسال الخماسية عندما يكون المعد في مركز رقم(5</a:t>
            </a:r>
            <a:r>
              <a:rPr lang="ar-IQ" sz="1200" dirty="0" err="1" smtClean="0"/>
              <a:t>) ؟</a:t>
            </a:r>
            <a:endParaRPr lang="ar-AE" sz="1200" dirty="0" smtClean="0"/>
          </a:p>
          <a:p>
            <a:endParaRPr lang="ar-AE" sz="1200" dirty="0" smtClean="0"/>
          </a:p>
          <a:p>
            <a:r>
              <a:rPr lang="ar-AE" sz="1200" dirty="0" smtClean="0"/>
              <a:t>الجواب </a:t>
            </a:r>
          </a:p>
          <a:p>
            <a:endParaRPr lang="ar-AE" sz="1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(5)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(4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ar-AE" dirty="0" smtClean="0"/>
              <a:t>لتجنب استقبال الارسال</a:t>
            </a:r>
            <a:r>
              <a:rPr lang="ar-IQ" dirty="0" err="1" smtClean="0"/>
              <a:t>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المنسحب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(4)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(1) </a:t>
            </a:r>
            <a:r>
              <a:rPr lang="ar-IQ" dirty="0" err="1" smtClean="0"/>
              <a:t>و </a:t>
            </a:r>
            <a:r>
              <a:rPr lang="ar-IQ" dirty="0" smtClean="0"/>
              <a:t>(6)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11</a:t>
            </a:fld>
            <a:endParaRPr lang="ar-A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1200" dirty="0" err="1" smtClean="0"/>
              <a:t>شكل (</a:t>
            </a:r>
            <a:r>
              <a:rPr lang="ar-AE" sz="1200" dirty="0" smtClean="0"/>
              <a:t>11</a:t>
            </a:r>
            <a:r>
              <a:rPr lang="ar-IQ" sz="1200" dirty="0" smtClean="0"/>
              <a:t>) يمثل </a:t>
            </a:r>
            <a:r>
              <a:rPr lang="ar-AE" sz="1200" dirty="0" smtClean="0"/>
              <a:t>تشكيلة استقبال الارسال الخماسية المعد في مركز رقم</a:t>
            </a:r>
            <a:r>
              <a:rPr lang="ar-IQ" sz="1200" dirty="0" err="1" smtClean="0"/>
              <a:t>(</a:t>
            </a:r>
            <a:r>
              <a:rPr lang="ar-AE" sz="1200" dirty="0" smtClean="0"/>
              <a:t>5</a:t>
            </a:r>
            <a:r>
              <a:rPr lang="ar-IQ" sz="1200" dirty="0" err="1" smtClean="0"/>
              <a:t>)</a:t>
            </a:r>
            <a:endParaRPr lang="ar-AE" sz="1200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12</a:t>
            </a:fld>
            <a:endParaRPr lang="ar-A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1200" dirty="0" smtClean="0"/>
              <a:t>سؤال 6 </a:t>
            </a:r>
            <a:r>
              <a:rPr lang="ar-IQ" sz="1200" dirty="0" smtClean="0"/>
              <a:t>اشرح على شكل نقاط مع الرسم تشكيلة استقبال الارسال الخماسية عندما يكون المعد في مركز رقم(6</a:t>
            </a:r>
            <a:r>
              <a:rPr lang="ar-IQ" sz="1200" dirty="0" err="1" smtClean="0"/>
              <a:t>) ؟</a:t>
            </a:r>
            <a:endParaRPr lang="ar-AE" sz="1200" dirty="0" smtClean="0"/>
          </a:p>
          <a:p>
            <a:endParaRPr lang="ar-AE" sz="1200" dirty="0" smtClean="0"/>
          </a:p>
          <a:p>
            <a:r>
              <a:rPr lang="ar-AE" sz="1200" dirty="0" smtClean="0"/>
              <a:t>الجواب </a:t>
            </a:r>
          </a:p>
          <a:p>
            <a:endParaRPr lang="ar-AE" sz="1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ar-AE" dirty="0" smtClean="0"/>
              <a:t>لتجنب استقبال الارسال </a:t>
            </a:r>
            <a:r>
              <a:rPr lang="ar-IQ" dirty="0" err="1" smtClean="0"/>
              <a:t>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المنسحب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(1)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13</a:t>
            </a:fld>
            <a:endParaRPr lang="ar-A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1200" dirty="0" err="1" smtClean="0"/>
              <a:t>شكل (</a:t>
            </a:r>
            <a:r>
              <a:rPr lang="ar-AE" sz="1200" dirty="0" smtClean="0"/>
              <a:t>12</a:t>
            </a:r>
            <a:r>
              <a:rPr lang="ar-IQ" sz="1200" dirty="0" smtClean="0"/>
              <a:t>) يمثل </a:t>
            </a:r>
            <a:r>
              <a:rPr lang="ar-AE" sz="1200" dirty="0" smtClean="0"/>
              <a:t>تشكيلة استقبال الارسال الخماسية المعد في مركز رقم</a:t>
            </a:r>
            <a:r>
              <a:rPr lang="ar-IQ" sz="1200" dirty="0" err="1" smtClean="0"/>
              <a:t>(</a:t>
            </a:r>
            <a:r>
              <a:rPr lang="ar-AE" sz="1200" dirty="0" smtClean="0"/>
              <a:t>6</a:t>
            </a:r>
            <a:r>
              <a:rPr lang="ar-IQ" sz="1200" dirty="0" err="1" smtClean="0"/>
              <a:t>)</a:t>
            </a:r>
            <a:endParaRPr lang="ar-AE" sz="1200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14</a:t>
            </a:fld>
            <a:endParaRPr lang="ar-A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sz="9600" dirty="0" smtClean="0"/>
              <a:t>تشكيلات</a:t>
            </a:r>
            <a:r>
              <a:rPr lang="ar-AE" sz="9600" dirty="0" smtClean="0"/>
              <a:t>    </a:t>
            </a:r>
            <a:r>
              <a:rPr lang="ar-IQ" sz="9600" dirty="0" smtClean="0"/>
              <a:t> استقبال</a:t>
            </a:r>
            <a:r>
              <a:rPr lang="ar-AE" sz="9600" dirty="0" smtClean="0"/>
              <a:t>     </a:t>
            </a:r>
            <a:r>
              <a:rPr lang="ar-IQ" sz="9600" dirty="0" smtClean="0"/>
              <a:t> الارسال </a:t>
            </a:r>
            <a:r>
              <a:rPr lang="ar-AE" sz="9600" dirty="0" smtClean="0"/>
              <a:t>    </a:t>
            </a:r>
            <a:r>
              <a:rPr lang="ar-IQ" sz="9600" dirty="0" smtClean="0"/>
              <a:t>الخماسية </a:t>
            </a:r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2</a:t>
            </a:fld>
            <a:endParaRPr lang="ar-A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1200" dirty="0" smtClean="0"/>
              <a:t>سؤال 1 </a:t>
            </a:r>
            <a:r>
              <a:rPr lang="ar-IQ" sz="1200" dirty="0" smtClean="0"/>
              <a:t>اشرح على شكل نقاط مع الرسم تشكيلة استقبال الارسال الخماسية عندما يكون المعد في مركز رقم(1</a:t>
            </a:r>
            <a:r>
              <a:rPr lang="ar-IQ" sz="1200" dirty="0" err="1" smtClean="0"/>
              <a:t>) ؟</a:t>
            </a:r>
            <a:endParaRPr lang="ar-AE" sz="1200" dirty="0" smtClean="0"/>
          </a:p>
          <a:p>
            <a:endParaRPr lang="ar-AE" sz="1200" dirty="0" smtClean="0"/>
          </a:p>
          <a:p>
            <a:r>
              <a:rPr lang="ar-AE" sz="1200" dirty="0" smtClean="0"/>
              <a:t>الجواب  </a:t>
            </a:r>
          </a:p>
          <a:p>
            <a:endParaRPr lang="ar-AE" sz="1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ar-AE" dirty="0" smtClean="0"/>
              <a:t>لتجنب استقبال الارسال </a:t>
            </a:r>
            <a:r>
              <a:rPr lang="ar-IQ" dirty="0" err="1" smtClean="0"/>
              <a:t>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المنسحب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(6)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3</a:t>
            </a:fld>
            <a:endParaRPr lang="ar-A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1200" dirty="0" err="1" smtClean="0"/>
              <a:t>شكل (</a:t>
            </a:r>
            <a:r>
              <a:rPr lang="ar-AE" sz="1200" dirty="0" smtClean="0"/>
              <a:t>7</a:t>
            </a:r>
            <a:r>
              <a:rPr lang="ar-IQ" sz="1200" dirty="0" smtClean="0"/>
              <a:t>) يمثل </a:t>
            </a:r>
            <a:r>
              <a:rPr lang="ar-AE" sz="1200" dirty="0" smtClean="0"/>
              <a:t>تشكيلة استقبال الارسال الخماسية المعد في مركز رقم</a:t>
            </a:r>
            <a:r>
              <a:rPr lang="ar-IQ" sz="1200" dirty="0" err="1" smtClean="0"/>
              <a:t>(</a:t>
            </a:r>
            <a:r>
              <a:rPr lang="ar-AE" sz="1200" dirty="0" smtClean="0"/>
              <a:t>1</a:t>
            </a:r>
            <a:r>
              <a:rPr lang="ar-IQ" sz="1200" dirty="0" err="1" smtClean="0"/>
              <a:t>)</a:t>
            </a:r>
            <a:endParaRPr lang="ar-AE" sz="1200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4</a:t>
            </a:fld>
            <a:endParaRPr lang="ar-A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1200" dirty="0" smtClean="0"/>
              <a:t>سؤال 2 </a:t>
            </a:r>
            <a:r>
              <a:rPr lang="ar-IQ" sz="1200" dirty="0" smtClean="0"/>
              <a:t>اشرح على شكل نقاط مع الرسم تشكيلة استقبال الارسال الخماسية عندما يكون المعد في مركز رقم(2</a:t>
            </a:r>
            <a:r>
              <a:rPr lang="ar-IQ" sz="1200" dirty="0" err="1" smtClean="0"/>
              <a:t>) ؟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ar-AE" sz="1200" dirty="0" smtClean="0"/>
              <a:t>الجواب</a:t>
            </a:r>
            <a:r>
              <a:rPr lang="ar-AE" sz="1200" baseline="0" dirty="0" smtClean="0"/>
              <a:t> </a:t>
            </a:r>
          </a:p>
          <a:p>
            <a:endParaRPr lang="ar-AE" sz="1200" baseline="0" dirty="0" smtClean="0"/>
          </a:p>
          <a:p>
            <a:pPr lvl="0" rtl="1"/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ارجاع اللاعبين المتواجدين في المنطقة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الامامية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(منطقة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الهجوم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اللاعب المتواجد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و(4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الى خط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الهجوم 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تقدم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اللاعب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(المعد) المتواجد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قرب الشبكة لتجنب </a:t>
            </a:r>
            <a:r>
              <a:rPr lang="ar-A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استقبال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الارسال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من الفريق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الخصم 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تغطية الفراغ الذي يسببه اللاعب المعد المتواجد في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مركز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المنسحب تحت الشبكة بواسطة اللاعب المتواجد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بالتقدم على خط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الهجوم .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1"/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تغطية الفراغ في المنطقة الخلفية الحاصل نتيجة من تقدم اللاعب المتواجد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وتكون التغطية بواسطة اللاعبين المتواجدين في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مركزي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(6)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بالنسبة للاعب المتواجد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(6) ومنتصف المسافة بين اللاعبين المتواجدين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(4) بالنسبة للاعب المتواجد في مركز 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رقم </a:t>
            </a:r>
            <a:r>
              <a:rPr lang="ar-IQ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</a:t>
            </a:r>
            <a:r>
              <a:rPr lang="ar-IQ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5</a:t>
            </a:fld>
            <a:endParaRPr lang="ar-A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1200" dirty="0" err="1" smtClean="0"/>
              <a:t>شكل (</a:t>
            </a:r>
            <a:r>
              <a:rPr lang="ar-AE" sz="1200" dirty="0" smtClean="0"/>
              <a:t>8</a:t>
            </a:r>
            <a:r>
              <a:rPr lang="ar-IQ" sz="1200" dirty="0" smtClean="0"/>
              <a:t>) يمثل </a:t>
            </a:r>
            <a:r>
              <a:rPr lang="ar-AE" sz="1200" dirty="0" smtClean="0"/>
              <a:t>تشكيلة استقبال الارسال الخماسية المعد في مركز رقم</a:t>
            </a:r>
            <a:r>
              <a:rPr lang="ar-IQ" sz="1200" dirty="0" err="1" smtClean="0"/>
              <a:t>(</a:t>
            </a:r>
            <a:r>
              <a:rPr lang="ar-AE" sz="1200" dirty="0" smtClean="0"/>
              <a:t>2</a:t>
            </a:r>
            <a:r>
              <a:rPr lang="ar-IQ" sz="1200" dirty="0" err="1" smtClean="0"/>
              <a:t>)</a:t>
            </a:r>
            <a:endParaRPr lang="ar-AE" sz="1200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6</a:t>
            </a:fld>
            <a:endParaRPr lang="ar-A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1200" dirty="0" smtClean="0"/>
              <a:t>سؤال 3 </a:t>
            </a:r>
            <a:r>
              <a:rPr lang="ar-IQ" sz="1200" dirty="0" smtClean="0"/>
              <a:t>اشرح على شكل نقاط مع الرسم تشكيلة استقبال الارسال الخماسية عندما يكون المعد في مركز رقم(3</a:t>
            </a:r>
            <a:r>
              <a:rPr lang="ar-IQ" sz="1200" dirty="0" err="1" smtClean="0"/>
              <a:t>) ؟</a:t>
            </a:r>
            <a:endParaRPr lang="ar-AE" sz="1200" dirty="0" smtClean="0"/>
          </a:p>
          <a:p>
            <a:endParaRPr lang="ar-AE" sz="1200" dirty="0" smtClean="0"/>
          </a:p>
          <a:p>
            <a:r>
              <a:rPr lang="ar-AE" sz="1200" dirty="0" smtClean="0"/>
              <a:t>الجواب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الهجوم 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IQ" dirty="0" smtClean="0"/>
              <a:t>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AE" dirty="0" smtClean="0"/>
              <a:t>2  </a:t>
            </a:r>
            <a:r>
              <a:rPr lang="ar-IQ" dirty="0" smtClean="0"/>
              <a:t>تقدم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قرب الشبكة لتجنب</a:t>
            </a:r>
            <a:r>
              <a:rPr lang="ar-AE" dirty="0" smtClean="0"/>
              <a:t> استقبال</a:t>
            </a:r>
            <a:r>
              <a:rPr lang="ar-IQ" dirty="0" smtClean="0"/>
              <a:t> الارسال من الفريق </a:t>
            </a:r>
            <a:r>
              <a:rPr lang="ar-IQ" dirty="0" err="1" smtClean="0"/>
              <a:t>الخصم .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AE" dirty="0" smtClean="0"/>
              <a:t>3  </a:t>
            </a:r>
            <a:r>
              <a:rPr lang="ar-IQ" dirty="0" smtClean="0"/>
              <a:t>تغطية الفراغ الذي يسببه اللاعب المعد المتواجد في </a:t>
            </a:r>
            <a:r>
              <a:rPr lang="ar-IQ" dirty="0" err="1" smtClean="0"/>
              <a:t>مركز </a:t>
            </a:r>
            <a:r>
              <a:rPr lang="ar-IQ" dirty="0" smtClean="0"/>
              <a:t>(3) المتقدم الى الشبكة بواسطة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بالتقدم على خط </a:t>
            </a:r>
            <a:r>
              <a:rPr lang="ar-IQ" dirty="0" err="1" smtClean="0"/>
              <a:t>الهجوم .</a:t>
            </a:r>
            <a:r>
              <a:rPr lang="ar-IQ" dirty="0" smtClean="0"/>
              <a:t> 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AE" dirty="0" smtClean="0"/>
              <a:t>4  </a:t>
            </a:r>
            <a:r>
              <a:rPr lang="ar-IQ" dirty="0" smtClean="0"/>
              <a:t>تغطية الفراغ في المنطقة الخلفية الحاصل نتيجة من تقدم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(1)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7</a:t>
            </a:fld>
            <a:endParaRPr lang="ar-A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1200" dirty="0" err="1" smtClean="0"/>
              <a:t>شكل (</a:t>
            </a:r>
            <a:r>
              <a:rPr lang="ar-AE" sz="1200" dirty="0" smtClean="0"/>
              <a:t>9</a:t>
            </a:r>
            <a:r>
              <a:rPr lang="ar-IQ" sz="1200" dirty="0" smtClean="0"/>
              <a:t>) يمثل </a:t>
            </a:r>
            <a:r>
              <a:rPr lang="ar-AE" sz="1200" dirty="0" smtClean="0"/>
              <a:t>تشكيلة استقبال الارسال الخماسية المعد في مركز رقم</a:t>
            </a:r>
            <a:r>
              <a:rPr lang="ar-IQ" sz="1200" dirty="0" err="1" smtClean="0"/>
              <a:t>(</a:t>
            </a:r>
            <a:r>
              <a:rPr lang="ar-AE" sz="1200" dirty="0" smtClean="0"/>
              <a:t>3</a:t>
            </a:r>
            <a:r>
              <a:rPr lang="ar-IQ" sz="1200" dirty="0" err="1" smtClean="0"/>
              <a:t>)</a:t>
            </a:r>
            <a:endParaRPr lang="ar-AE" sz="1200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8</a:t>
            </a:fld>
            <a:endParaRPr lang="ar-A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1200" dirty="0" smtClean="0"/>
              <a:t>سؤال 4 </a:t>
            </a:r>
            <a:r>
              <a:rPr lang="ar-IQ" sz="1200" dirty="0" smtClean="0"/>
              <a:t>اشرح على شكل نقاط مع الرسم تشكيلة استقبال الارسال الخماسية عندما يكون المعد في مركز رقم(4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endParaRPr lang="ar-AE" sz="1200" dirty="0" smtClean="0"/>
          </a:p>
          <a:p>
            <a:endParaRPr lang="ar-AE" sz="1200" dirty="0" smtClean="0"/>
          </a:p>
          <a:p>
            <a:r>
              <a:rPr lang="ar-AE" sz="1200" dirty="0" smtClean="0"/>
              <a:t>الجواب </a:t>
            </a:r>
          </a:p>
          <a:p>
            <a:endParaRPr lang="ar-AE" sz="12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تقدم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قرب الشبكة </a:t>
            </a:r>
            <a:r>
              <a:rPr lang="ar-IQ" dirty="0" smtClean="0"/>
              <a:t>لتجنب</a:t>
            </a:r>
            <a:r>
              <a:rPr lang="ar-AE" dirty="0" smtClean="0"/>
              <a:t> استقبال</a:t>
            </a:r>
            <a:r>
              <a:rPr lang="ar-IQ" dirty="0" smtClean="0"/>
              <a:t> </a:t>
            </a:r>
            <a:r>
              <a:rPr lang="ar-IQ" dirty="0" smtClean="0"/>
              <a:t>الارسال من الفريق </a:t>
            </a:r>
            <a:r>
              <a:rPr lang="ar-IQ" dirty="0" err="1" smtClean="0"/>
              <a:t>الخصم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المتواجد في </a:t>
            </a:r>
            <a:r>
              <a:rPr lang="ar-IQ" dirty="0" err="1" smtClean="0"/>
              <a:t>مركز </a:t>
            </a:r>
            <a:r>
              <a:rPr lang="ar-IQ" dirty="0" smtClean="0"/>
              <a:t>(2) المنسحب تحت الشبكة بواسطة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بالتقدم على خط </a:t>
            </a:r>
            <a:r>
              <a:rPr lang="ar-IQ" dirty="0" err="1" smtClean="0"/>
              <a:t>الهجوم .</a:t>
            </a:r>
            <a:r>
              <a:rPr lang="ar-IQ" dirty="0" smtClean="0"/>
              <a:t> 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في المنطقة الخلفية الحاصل نتيجة من تقدم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(6)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 smtClean="0"/>
          </a:p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E46-8558-4491-9948-990DB440D9E8}" type="slidenum">
              <a:rPr lang="ar-AE" smtClean="0"/>
              <a:pPr/>
              <a:t>9</a:t>
            </a:fld>
            <a:endParaRPr lang="ar-A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</a:t>
            </a:r>
            <a:r>
              <a:rPr lang="ar-AE" b="1" dirty="0" smtClean="0">
                <a:solidFill>
                  <a:srgbClr val="C00000"/>
                </a:solidFill>
              </a:rPr>
              <a:t>نظري</a:t>
            </a:r>
            <a:r>
              <a:rPr lang="ar-IQ" b="1" dirty="0" smtClean="0">
                <a:solidFill>
                  <a:srgbClr val="C00000"/>
                </a:solidFill>
              </a:rPr>
              <a:t>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ar-IQ" sz="2800" dirty="0" smtClean="0"/>
          </a:p>
          <a:p>
            <a:pPr lvl="0" algn="ctr">
              <a:spcBef>
                <a:spcPct val="50000"/>
              </a:spcBef>
            </a:pPr>
            <a:r>
              <a:rPr lang="ar-IQ" sz="2800" dirty="0" smtClean="0"/>
              <a:t>تشكيلات استقبال الارسال الخماسية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>
                <a:solidFill>
                  <a:srgbClr val="FF0000"/>
                </a:solidFill>
              </a:rPr>
              <a:t>إعداد </a:t>
            </a:r>
            <a:r>
              <a:rPr lang="ar-AE" sz="2800" b="1" dirty="0" smtClean="0">
                <a:solidFill>
                  <a:srgbClr val="FF0000"/>
                </a:solidFill>
              </a:rPr>
              <a:t>الاستاذ الدكتور رجاء عبد الصمد عاشور </a:t>
            </a:r>
          </a:p>
          <a:p>
            <a:pPr lvl="0" algn="ctr">
              <a:spcBef>
                <a:spcPct val="50000"/>
              </a:spcBef>
            </a:pPr>
            <a:r>
              <a:rPr lang="ar-AE" sz="2800" b="1" dirty="0" smtClean="0">
                <a:solidFill>
                  <a:srgbClr val="FF0000"/>
                </a:solidFill>
              </a:rPr>
              <a:t>المرحلة الرابعة </a:t>
            </a:r>
          </a:p>
          <a:p>
            <a:pPr lvl="0" algn="ctr">
              <a:spcBef>
                <a:spcPct val="50000"/>
              </a:spcBef>
            </a:pPr>
            <a:r>
              <a:rPr lang="ar-AE" sz="2800" b="1" dirty="0" smtClean="0">
                <a:solidFill>
                  <a:srgbClr val="FF0000"/>
                </a:solidFill>
              </a:rPr>
              <a:t>مادة الكرة الطائرة </a:t>
            </a:r>
            <a:endParaRPr lang="ar-IQ" sz="2800" b="1" dirty="0">
              <a:solidFill>
                <a:srgbClr val="00B050"/>
              </a:solidFill>
            </a:endParaRPr>
          </a:p>
        </p:txBody>
      </p:sp>
      <p:pic>
        <p:nvPicPr>
          <p:cNvPr id="6" name="Picture 7" descr="vollyb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2362200" cy="185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رامي 9 12 2014 عماد\اختباراتي الدكتوراه رجاء\الادراك البصري اختبار\image\7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3" y="265113"/>
            <a:ext cx="8789987" cy="6326187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" y="6182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err="1" smtClean="0"/>
              <a:t>شكل (</a:t>
            </a:r>
            <a:r>
              <a:rPr lang="ar-AE" sz="2800" dirty="0" smtClean="0"/>
              <a:t>10</a:t>
            </a:r>
            <a:r>
              <a:rPr lang="ar-IQ" sz="2800" dirty="0" smtClean="0"/>
              <a:t>) يمثل </a:t>
            </a:r>
            <a:r>
              <a:rPr lang="ar-AE" sz="2800" dirty="0" smtClean="0"/>
              <a:t>تشكيلة استقبال الارسال الخماسية المعد في مركز رقم</a:t>
            </a:r>
            <a:r>
              <a:rPr lang="ar-IQ" sz="2800" dirty="0" err="1" smtClean="0"/>
              <a:t>(</a:t>
            </a:r>
            <a:r>
              <a:rPr lang="ar-AE" sz="2800" dirty="0" smtClean="0"/>
              <a:t>4</a:t>
            </a:r>
            <a:r>
              <a:rPr lang="ar-IQ" sz="2800" dirty="0" err="1" smtClean="0"/>
              <a:t>)</a:t>
            </a:r>
            <a:endParaRPr lang="ar-A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3600" dirty="0" smtClean="0"/>
              <a:t>سؤال 5 </a:t>
            </a:r>
            <a:r>
              <a:rPr lang="ar-IQ" sz="3600" dirty="0" smtClean="0"/>
              <a:t>اشرح على شكل نقاط مع الرسم تشكيلة استقبال الارسال الخماسية عندما يكون المعد في مركز رقم(5</a:t>
            </a:r>
            <a:r>
              <a:rPr lang="ar-IQ" sz="3600" dirty="0" err="1" smtClean="0"/>
              <a:t>) ؟</a:t>
            </a:r>
            <a:endParaRPr lang="ar-AE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(5)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(4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ar-AE" dirty="0" smtClean="0"/>
              <a:t>لتجنب استقبال الارسال </a:t>
            </a:r>
            <a:r>
              <a:rPr lang="ar-IQ" dirty="0" err="1" smtClean="0"/>
              <a:t>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smtClean="0"/>
              <a:t>الفراغ الذي يسببه اللاعب المعد المنسحب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(4)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(1) </a:t>
            </a:r>
            <a:r>
              <a:rPr lang="ar-IQ" dirty="0" err="1" smtClean="0"/>
              <a:t>و </a:t>
            </a:r>
            <a:r>
              <a:rPr lang="ar-IQ" dirty="0" smtClean="0"/>
              <a:t>(6)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رامي 9 12 2014 عماد\اختباراتي الدكتوراه رجاء\الادراك البصري اختبار\image\7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8358187" cy="6313487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" y="6182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err="1" smtClean="0"/>
              <a:t>شكل (</a:t>
            </a:r>
            <a:r>
              <a:rPr lang="ar-AE" sz="2800" dirty="0" smtClean="0"/>
              <a:t>11</a:t>
            </a:r>
            <a:r>
              <a:rPr lang="ar-IQ" sz="2800" dirty="0" smtClean="0"/>
              <a:t>) يمثل </a:t>
            </a:r>
            <a:r>
              <a:rPr lang="ar-AE" sz="2800" dirty="0" smtClean="0"/>
              <a:t>تشكيلة استقبال الارسال الخماسية المعد في مركز رقم</a:t>
            </a:r>
            <a:r>
              <a:rPr lang="ar-IQ" sz="2800" dirty="0" err="1" smtClean="0"/>
              <a:t>(</a:t>
            </a:r>
            <a:r>
              <a:rPr lang="ar-AE" sz="2800" dirty="0" smtClean="0"/>
              <a:t>5</a:t>
            </a:r>
            <a:r>
              <a:rPr lang="ar-IQ" sz="2800" dirty="0" err="1" smtClean="0"/>
              <a:t>)</a:t>
            </a:r>
            <a:endParaRPr lang="ar-A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3600" dirty="0" smtClean="0"/>
              <a:t>سؤال 6 </a:t>
            </a:r>
            <a:r>
              <a:rPr lang="ar-IQ" sz="3600" dirty="0" smtClean="0"/>
              <a:t>اشرح على شكل نقاط مع الرسم تشكيلة استقبال الارسال الخماسية عندما يكون المعد في مركز رقم(6</a:t>
            </a:r>
            <a:r>
              <a:rPr lang="ar-IQ" sz="3600" dirty="0" err="1" smtClean="0"/>
              <a:t>) ؟</a:t>
            </a:r>
            <a:endParaRPr lang="ar-AE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ar-AE" dirty="0" smtClean="0"/>
              <a:t>لتجنب استقبال الارسال </a:t>
            </a:r>
            <a:r>
              <a:rPr lang="ar-IQ" dirty="0" err="1" smtClean="0"/>
              <a:t>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المنسحب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(1)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رامي 9 12 2014 عماد\اختباراتي الدكتوراه رجاء\الادراك البصري اختبار\image\76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258763"/>
            <a:ext cx="8523287" cy="6338887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" y="6182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err="1" smtClean="0"/>
              <a:t>شكل (</a:t>
            </a:r>
            <a:r>
              <a:rPr lang="ar-AE" sz="2800" dirty="0" smtClean="0"/>
              <a:t>12</a:t>
            </a:r>
            <a:r>
              <a:rPr lang="ar-IQ" sz="2800" dirty="0" smtClean="0"/>
              <a:t>) يمثل </a:t>
            </a:r>
            <a:r>
              <a:rPr lang="ar-AE" sz="2800" dirty="0" smtClean="0"/>
              <a:t>تشكيلة استقبال الارسال الخماسية المعد في مركز رقم</a:t>
            </a:r>
            <a:r>
              <a:rPr lang="ar-IQ" sz="2800" dirty="0" err="1" smtClean="0"/>
              <a:t>(</a:t>
            </a:r>
            <a:r>
              <a:rPr lang="ar-AE" sz="2800" dirty="0" smtClean="0"/>
              <a:t>6</a:t>
            </a:r>
            <a:r>
              <a:rPr lang="ar-IQ" sz="2800" dirty="0" err="1" smtClean="0"/>
              <a:t>)</a:t>
            </a:r>
            <a:endParaRPr lang="ar-A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248400"/>
          </a:xfrm>
        </p:spPr>
        <p:txBody>
          <a:bodyPr>
            <a:noAutofit/>
          </a:bodyPr>
          <a:lstStyle/>
          <a:p>
            <a:r>
              <a:rPr lang="ar-IQ" sz="11500" dirty="0" smtClean="0"/>
              <a:t>تشكيلات</a:t>
            </a:r>
            <a:r>
              <a:rPr lang="ar-AE" sz="11500" dirty="0" smtClean="0"/>
              <a:t/>
            </a:r>
            <a:br>
              <a:rPr lang="ar-AE" sz="11500" dirty="0" smtClean="0"/>
            </a:br>
            <a:r>
              <a:rPr lang="ar-IQ" sz="11500" dirty="0" smtClean="0"/>
              <a:t> استقبال الارسال الخماسية </a:t>
            </a:r>
            <a:endParaRPr lang="ar-AE" sz="1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3600" dirty="0" smtClean="0"/>
              <a:t>سؤال 1 </a:t>
            </a:r>
            <a:r>
              <a:rPr lang="ar-IQ" sz="3600" dirty="0" smtClean="0"/>
              <a:t>اشرح على شكل نقاط مع الرسم تشكيلة استقبال الارسال الخماسية عندما يكون المعد في مركز رقم(1</a:t>
            </a:r>
            <a:r>
              <a:rPr lang="ar-IQ" sz="3600" dirty="0" err="1" smtClean="0"/>
              <a:t>) ؟</a:t>
            </a:r>
            <a:endParaRPr lang="ar-AE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</a:t>
            </a:r>
            <a:r>
              <a:rPr lang="ar-IQ" dirty="0" err="1" smtClean="0"/>
              <a:t>)</a:t>
            </a:r>
            <a:r>
              <a:rPr lang="ar-IQ" dirty="0" smtClean="0"/>
              <a:t> </a:t>
            </a:r>
            <a:r>
              <a:rPr lang="ar-AE" dirty="0" smtClean="0"/>
              <a:t>لتجنب استقبال الارسال</a:t>
            </a:r>
            <a:r>
              <a:rPr lang="ar-IQ" dirty="0" err="1" smtClean="0"/>
              <a:t>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المنسحب خلف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(6)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رامي 9 12 2014 عماد\اختباراتي الدكتوراه رجاء\الادراك البصري اختبار\image\7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3" y="303213"/>
            <a:ext cx="8485187" cy="6249987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" y="6182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err="1" smtClean="0"/>
              <a:t>شكل (</a:t>
            </a:r>
            <a:r>
              <a:rPr lang="ar-AE" sz="2800" dirty="0" smtClean="0"/>
              <a:t>7</a:t>
            </a:r>
            <a:r>
              <a:rPr lang="ar-IQ" sz="2800" dirty="0" smtClean="0"/>
              <a:t>) يمثل </a:t>
            </a:r>
            <a:r>
              <a:rPr lang="ar-AE" sz="2800" dirty="0" smtClean="0"/>
              <a:t>تشكيلة استقبال الارسال الخماسية المعد في مركز رقم</a:t>
            </a:r>
            <a:r>
              <a:rPr lang="ar-IQ" sz="2800" dirty="0" err="1" smtClean="0"/>
              <a:t>(</a:t>
            </a:r>
            <a:r>
              <a:rPr lang="ar-AE" sz="2800" dirty="0" smtClean="0"/>
              <a:t>1</a:t>
            </a:r>
            <a:r>
              <a:rPr lang="ar-IQ" sz="2800" dirty="0" err="1" smtClean="0"/>
              <a:t>)</a:t>
            </a:r>
            <a:endParaRPr lang="ar-A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3600" dirty="0" smtClean="0"/>
              <a:t>سؤال 2 </a:t>
            </a:r>
            <a:r>
              <a:rPr lang="ar-IQ" sz="3600" dirty="0" smtClean="0"/>
              <a:t>اشرح على شكل نقاط مع الرسم تشكيلة استقبال الارسال الخماسية عندما يكون المعد في مركز رقم(2</a:t>
            </a:r>
            <a:r>
              <a:rPr lang="ar-IQ" sz="3600" dirty="0" err="1" smtClean="0"/>
              <a:t>) ؟</a:t>
            </a:r>
            <a:endParaRPr lang="ar-AE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 fontScale="850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تقدم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قرب الشبكة لتجنب </a:t>
            </a:r>
            <a:r>
              <a:rPr lang="ar-AE" dirty="0" smtClean="0"/>
              <a:t>استقبال </a:t>
            </a:r>
            <a:r>
              <a:rPr lang="ar-IQ" dirty="0" smtClean="0"/>
              <a:t>الارسال </a:t>
            </a:r>
            <a:r>
              <a:rPr lang="ar-IQ" dirty="0" smtClean="0"/>
              <a:t>من الفريق </a:t>
            </a:r>
            <a:r>
              <a:rPr lang="ar-IQ" dirty="0" err="1" smtClean="0"/>
              <a:t>الخصم .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المتواجد في </a:t>
            </a:r>
            <a:r>
              <a:rPr lang="ar-IQ" dirty="0" err="1" smtClean="0"/>
              <a:t>مركز </a:t>
            </a:r>
            <a:r>
              <a:rPr lang="ar-IQ" dirty="0" smtClean="0"/>
              <a:t>(2) المنسحب تحت الشبكة بواسطة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بالتقدم على خط </a:t>
            </a:r>
            <a:r>
              <a:rPr lang="ar-IQ" dirty="0" err="1" smtClean="0"/>
              <a:t>الهجوم .</a:t>
            </a:r>
            <a:r>
              <a:rPr lang="ar-IQ" dirty="0" smtClean="0"/>
              <a:t> 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تغطية الفراغ في المنطقة الخلفية الحاصل نتيجة من تقدم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(6)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رامي 9 12 2014 عماد\اختباراتي الدكتوراه رجاء\الادراك البصري اختبار\image\7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290513"/>
            <a:ext cx="8434387" cy="6275387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" y="6182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err="1" smtClean="0"/>
              <a:t>شكل (</a:t>
            </a:r>
            <a:r>
              <a:rPr lang="ar-AE" sz="2800" dirty="0" smtClean="0"/>
              <a:t>8</a:t>
            </a:r>
            <a:r>
              <a:rPr lang="ar-IQ" sz="2800" dirty="0" smtClean="0"/>
              <a:t>) يمثل </a:t>
            </a:r>
            <a:r>
              <a:rPr lang="ar-AE" sz="2800" dirty="0" smtClean="0"/>
              <a:t>تشكيلة استقبال الارسال الخماسية المعد في مركز رقم</a:t>
            </a:r>
            <a:r>
              <a:rPr lang="ar-IQ" sz="2800" dirty="0" err="1" smtClean="0"/>
              <a:t>(</a:t>
            </a:r>
            <a:r>
              <a:rPr lang="ar-AE" sz="2800" dirty="0" smtClean="0"/>
              <a:t>2</a:t>
            </a:r>
            <a:r>
              <a:rPr lang="ar-IQ" sz="2800" dirty="0" err="1" smtClean="0"/>
              <a:t>)</a:t>
            </a:r>
            <a:endParaRPr lang="ar-A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AE" sz="3600" dirty="0" smtClean="0"/>
              <a:t>سؤال 3 </a:t>
            </a:r>
            <a:r>
              <a:rPr lang="ar-IQ" sz="3600" dirty="0" smtClean="0"/>
              <a:t>اشرح على شكل نقاط مع الرسم تشكيلة استقبال الارسال الخماسية عندما يكون المعد في مركز رقم(3</a:t>
            </a:r>
            <a:r>
              <a:rPr lang="ar-IQ" sz="3600" dirty="0" err="1" smtClean="0"/>
              <a:t>) ؟</a:t>
            </a:r>
            <a:endParaRPr lang="ar-AE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الهجوم 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IQ" dirty="0" smtClean="0"/>
              <a:t>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(2) و(4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AE" dirty="0" smtClean="0"/>
              <a:t>2  </a:t>
            </a:r>
            <a:r>
              <a:rPr lang="ar-IQ" dirty="0" smtClean="0"/>
              <a:t>تقدم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قرب الشبكة </a:t>
            </a:r>
            <a:r>
              <a:rPr lang="ar-IQ" dirty="0" smtClean="0"/>
              <a:t>لتجنب</a:t>
            </a:r>
            <a:r>
              <a:rPr lang="ar-AE" dirty="0" smtClean="0"/>
              <a:t> استقبال</a:t>
            </a:r>
            <a:r>
              <a:rPr lang="ar-IQ" dirty="0" smtClean="0"/>
              <a:t> </a:t>
            </a:r>
            <a:r>
              <a:rPr lang="ar-IQ" dirty="0" smtClean="0"/>
              <a:t>الارسال من الفريق </a:t>
            </a:r>
            <a:r>
              <a:rPr lang="ar-IQ" dirty="0" err="1" smtClean="0"/>
              <a:t>الخصم .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AE" dirty="0" smtClean="0"/>
              <a:t>3  </a:t>
            </a:r>
            <a:r>
              <a:rPr lang="ar-IQ" dirty="0" smtClean="0"/>
              <a:t>تغطية </a:t>
            </a:r>
            <a:r>
              <a:rPr lang="ar-IQ" dirty="0" smtClean="0"/>
              <a:t>الفراغ الذي يسببه اللاعب المعد المتواجد في </a:t>
            </a:r>
            <a:r>
              <a:rPr lang="ar-IQ" dirty="0" err="1" smtClean="0"/>
              <a:t>مركز </a:t>
            </a:r>
            <a:r>
              <a:rPr lang="ar-IQ" dirty="0" smtClean="0"/>
              <a:t>(3) المتقدم الى الشبكة بواسطة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بالتقدم على خط </a:t>
            </a:r>
            <a:r>
              <a:rPr lang="ar-IQ" dirty="0" err="1" smtClean="0"/>
              <a:t>الهجوم .</a:t>
            </a:r>
            <a:r>
              <a:rPr lang="ar-IQ" dirty="0" smtClean="0"/>
              <a:t> </a:t>
            </a:r>
            <a:endParaRPr lang="en-US" dirty="0" smtClean="0"/>
          </a:p>
          <a:p>
            <a:pPr marL="514350" indent="-514350" algn="r" rtl="1">
              <a:buNone/>
            </a:pPr>
            <a:r>
              <a:rPr lang="ar-AE" dirty="0" smtClean="0"/>
              <a:t>4  </a:t>
            </a:r>
            <a:r>
              <a:rPr lang="ar-IQ" dirty="0" smtClean="0"/>
              <a:t>تغطية </a:t>
            </a:r>
            <a:r>
              <a:rPr lang="ar-IQ" dirty="0" smtClean="0"/>
              <a:t>الفراغ في المنطقة الخلفية الحاصل نتيجة من تقدم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(6) 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(1) </a:t>
            </a:r>
            <a:r>
              <a:rPr lang="ar-IQ" dirty="0" err="1" smtClean="0"/>
              <a:t>و </a:t>
            </a:r>
            <a:r>
              <a:rPr lang="ar-IQ" dirty="0" smtClean="0"/>
              <a:t>(5) 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(1) 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(5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رامي 9 12 2014 عماد\اختباراتي الدكتوراه رجاء\الادراك البصري اختبار\image\7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3" y="296863"/>
            <a:ext cx="8751887" cy="6262687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457200" y="6182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err="1" smtClean="0"/>
              <a:t>شكل (</a:t>
            </a:r>
            <a:r>
              <a:rPr lang="ar-AE" sz="2800" dirty="0" smtClean="0"/>
              <a:t>9</a:t>
            </a:r>
            <a:r>
              <a:rPr lang="ar-IQ" sz="2800" dirty="0" smtClean="0"/>
              <a:t>) يمثل </a:t>
            </a:r>
            <a:r>
              <a:rPr lang="ar-AE" sz="2800" dirty="0" smtClean="0"/>
              <a:t>تشكيلة استقبال الارسال الخماسية المعد في مركز رقم</a:t>
            </a:r>
            <a:r>
              <a:rPr lang="ar-IQ" sz="2800" dirty="0" err="1" smtClean="0"/>
              <a:t>(</a:t>
            </a:r>
            <a:r>
              <a:rPr lang="ar-AE" sz="2800" dirty="0" smtClean="0"/>
              <a:t>3</a:t>
            </a:r>
            <a:r>
              <a:rPr lang="ar-IQ" sz="2800" dirty="0" err="1" smtClean="0"/>
              <a:t>)</a:t>
            </a:r>
            <a:endParaRPr lang="ar-A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ar-AE" sz="3600" dirty="0" smtClean="0"/>
              <a:t>سؤال 4 </a:t>
            </a:r>
            <a:r>
              <a:rPr lang="ar-IQ" sz="3600" dirty="0" smtClean="0"/>
              <a:t>اشرح على شكل نقاط مع الرسم تشكيلة استقبال الارسال الخماسية عندما يكون المعد في مركز رقم(4</a:t>
            </a:r>
            <a:r>
              <a:rPr lang="ar-IQ" sz="3600" dirty="0" err="1" smtClean="0"/>
              <a:t>)</a:t>
            </a:r>
            <a:r>
              <a:rPr lang="ar-IQ" sz="3600" dirty="0" smtClean="0"/>
              <a:t> </a:t>
            </a:r>
            <a:endParaRPr lang="ar-AE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ارجاع اللاعبين المتواجدين في المنطقة </a:t>
            </a:r>
            <a:r>
              <a:rPr lang="ar-IQ" dirty="0" err="1" smtClean="0"/>
              <a:t>الامامية </a:t>
            </a:r>
            <a:r>
              <a:rPr lang="ar-IQ" dirty="0" smtClean="0"/>
              <a:t>(منطقة </a:t>
            </a:r>
            <a:r>
              <a:rPr lang="ar-IQ" dirty="0" err="1" smtClean="0"/>
              <a:t>الهجوم </a:t>
            </a:r>
            <a:r>
              <a:rPr lang="ar-IQ" dirty="0" smtClean="0"/>
              <a:t>– اللاعب المتواجد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smtClean="0"/>
              <a:t>و</a:t>
            </a:r>
            <a:r>
              <a:rPr lang="ar-IQ" dirty="0" err="1" smtClean="0"/>
              <a:t>(</a:t>
            </a:r>
            <a:r>
              <a:rPr lang="ar-AE" dirty="0" smtClean="0"/>
              <a:t>2</a:t>
            </a:r>
            <a:r>
              <a:rPr lang="ar-IQ" dirty="0" err="1" smtClean="0"/>
              <a:t>) </a:t>
            </a:r>
            <a:r>
              <a:rPr lang="ar-IQ" dirty="0" smtClean="0"/>
              <a:t>) الى خط </a:t>
            </a:r>
            <a:r>
              <a:rPr lang="ar-IQ" dirty="0" err="1" smtClean="0"/>
              <a:t>الهجوم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تقدم </a:t>
            </a:r>
            <a:r>
              <a:rPr lang="ar-IQ" dirty="0" err="1" smtClean="0"/>
              <a:t>اللاعب </a:t>
            </a:r>
            <a:r>
              <a:rPr lang="ar-IQ" dirty="0" smtClean="0"/>
              <a:t>(المعد) المتواجد في مركز </a:t>
            </a:r>
            <a:r>
              <a:rPr lang="ar-IQ" dirty="0" err="1" smtClean="0"/>
              <a:t>رقم </a:t>
            </a:r>
            <a:r>
              <a:rPr lang="ar-IQ" dirty="0" err="1" smtClean="0"/>
              <a:t>(</a:t>
            </a:r>
            <a:r>
              <a:rPr lang="ar-AE" dirty="0" smtClean="0"/>
              <a:t>4</a:t>
            </a:r>
            <a:r>
              <a:rPr lang="ar-IQ" dirty="0" smtClean="0"/>
              <a:t>) </a:t>
            </a:r>
            <a:r>
              <a:rPr lang="ar-IQ" dirty="0" smtClean="0"/>
              <a:t>قرب الشبكة </a:t>
            </a:r>
            <a:r>
              <a:rPr lang="ar-IQ" dirty="0" smtClean="0"/>
              <a:t>لتجنب</a:t>
            </a:r>
            <a:r>
              <a:rPr lang="ar-AE" dirty="0" smtClean="0"/>
              <a:t> استقبال</a:t>
            </a:r>
            <a:r>
              <a:rPr lang="ar-IQ" dirty="0" smtClean="0"/>
              <a:t> </a:t>
            </a:r>
            <a:r>
              <a:rPr lang="ar-IQ" dirty="0" smtClean="0"/>
              <a:t>الارسال من الفريق </a:t>
            </a:r>
            <a:r>
              <a:rPr lang="ar-IQ" dirty="0" err="1" smtClean="0"/>
              <a:t>الخصم .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الذي يسببه اللاعب المعد المتواجد في </a:t>
            </a:r>
            <a:r>
              <a:rPr lang="ar-IQ" dirty="0" err="1" smtClean="0"/>
              <a:t>مركز </a:t>
            </a:r>
            <a:r>
              <a:rPr lang="ar-IQ" dirty="0" err="1" smtClean="0"/>
              <a:t>(</a:t>
            </a:r>
            <a:r>
              <a:rPr lang="ar-AE" dirty="0" smtClean="0"/>
              <a:t>4</a:t>
            </a:r>
            <a:r>
              <a:rPr lang="ar-IQ" dirty="0" smtClean="0"/>
              <a:t>) </a:t>
            </a:r>
            <a:r>
              <a:rPr lang="ar-IQ" dirty="0" smtClean="0"/>
              <a:t>المنسحب تحت الشبكة بواسطة اللاعب المتواجد في مركز </a:t>
            </a:r>
            <a:r>
              <a:rPr lang="ar-IQ" dirty="0" err="1" smtClean="0"/>
              <a:t>رقم </a:t>
            </a:r>
            <a:r>
              <a:rPr lang="ar-IQ" dirty="0" err="1" smtClean="0"/>
              <a:t>(</a:t>
            </a:r>
            <a:r>
              <a:rPr lang="ar-AE" dirty="0" smtClean="0"/>
              <a:t>5</a:t>
            </a:r>
            <a:r>
              <a:rPr lang="ar-IQ" dirty="0" smtClean="0"/>
              <a:t>) </a:t>
            </a:r>
            <a:r>
              <a:rPr lang="ar-IQ" dirty="0" smtClean="0"/>
              <a:t>بالتقدم على خط </a:t>
            </a:r>
            <a:r>
              <a:rPr lang="ar-IQ" dirty="0" err="1" smtClean="0"/>
              <a:t>الهجوم .</a:t>
            </a:r>
            <a:r>
              <a:rPr lang="ar-IQ" dirty="0" smtClean="0"/>
              <a:t> </a:t>
            </a:r>
            <a:endParaRPr lang="en-US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IQ" dirty="0" smtClean="0"/>
              <a:t>تغطية الفراغ في المنطقة الخلفية الحاصل نتيجة من تقدم اللاعب المتواجد في مركز </a:t>
            </a:r>
            <a:r>
              <a:rPr lang="ar-IQ" dirty="0" err="1" smtClean="0"/>
              <a:t>رقم </a:t>
            </a:r>
            <a:r>
              <a:rPr lang="ar-IQ" dirty="0" err="1" smtClean="0"/>
              <a:t>(</a:t>
            </a:r>
            <a:r>
              <a:rPr lang="ar-AE" dirty="0" smtClean="0"/>
              <a:t>5</a:t>
            </a:r>
            <a:r>
              <a:rPr lang="ar-IQ" dirty="0" smtClean="0"/>
              <a:t>) </a:t>
            </a:r>
            <a:r>
              <a:rPr lang="ar-IQ" dirty="0" smtClean="0"/>
              <a:t>وتكون التغطية بواسطة اللاعبين المتواجدين في </a:t>
            </a:r>
            <a:r>
              <a:rPr lang="ar-IQ" dirty="0" err="1" smtClean="0"/>
              <a:t>مركزي </a:t>
            </a:r>
            <a:r>
              <a:rPr lang="ar-IQ" dirty="0" smtClean="0"/>
              <a:t>(6) </a:t>
            </a:r>
            <a:r>
              <a:rPr lang="ar-IQ" dirty="0" err="1" smtClean="0"/>
              <a:t>و </a:t>
            </a:r>
            <a:r>
              <a:rPr lang="ar-IQ" dirty="0" err="1" smtClean="0"/>
              <a:t>(</a:t>
            </a:r>
            <a:r>
              <a:rPr lang="ar-AE" dirty="0" smtClean="0"/>
              <a:t>1</a:t>
            </a:r>
            <a:r>
              <a:rPr lang="ar-IQ" dirty="0" smtClean="0"/>
              <a:t>) </a:t>
            </a:r>
            <a:r>
              <a:rPr lang="ar-IQ" dirty="0" smtClean="0"/>
              <a:t>حيث تكون التغطية  مناصفة بينهما بالتساوي لتكون التغطية كل لاعب يقف مباشرة بمنتصف المسافة بين اللاعبين المتواجدين في مركزي </a:t>
            </a:r>
            <a:r>
              <a:rPr lang="ar-IQ" dirty="0" err="1" smtClean="0"/>
              <a:t>رقم </a:t>
            </a:r>
            <a:r>
              <a:rPr lang="ar-IQ" dirty="0" smtClean="0"/>
              <a:t>(2) </a:t>
            </a:r>
            <a:r>
              <a:rPr lang="ar-IQ" dirty="0" err="1" smtClean="0"/>
              <a:t>و </a:t>
            </a:r>
            <a:r>
              <a:rPr lang="ar-IQ" dirty="0" smtClean="0"/>
              <a:t>(3)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err="1" smtClean="0"/>
              <a:t>(</a:t>
            </a:r>
            <a:r>
              <a:rPr lang="ar-AE" dirty="0" smtClean="0"/>
              <a:t>1</a:t>
            </a:r>
            <a:r>
              <a:rPr lang="ar-IQ" dirty="0" smtClean="0"/>
              <a:t>) </a:t>
            </a:r>
            <a:r>
              <a:rPr lang="ar-IQ" dirty="0" smtClean="0"/>
              <a:t>ومنتصف المسافة بين اللاعبين المتواجدين في مركز </a:t>
            </a:r>
            <a:r>
              <a:rPr lang="ar-IQ" dirty="0" err="1" smtClean="0"/>
              <a:t>رقم </a:t>
            </a:r>
            <a:r>
              <a:rPr lang="ar-IQ" dirty="0" smtClean="0"/>
              <a:t>(3) </a:t>
            </a:r>
            <a:r>
              <a:rPr lang="ar-IQ" dirty="0" err="1" smtClean="0"/>
              <a:t>و </a:t>
            </a:r>
            <a:r>
              <a:rPr lang="ar-IQ" dirty="0" smtClean="0"/>
              <a:t>(4) بالنسبة للاعب المتواجد في مركز </a:t>
            </a:r>
            <a:r>
              <a:rPr lang="ar-IQ" dirty="0" err="1" smtClean="0"/>
              <a:t>رقم </a:t>
            </a:r>
            <a:r>
              <a:rPr lang="ar-IQ" dirty="0" err="1" smtClean="0"/>
              <a:t>(</a:t>
            </a:r>
            <a:r>
              <a:rPr lang="ar-AE" dirty="0" smtClean="0"/>
              <a:t>6</a:t>
            </a:r>
            <a:r>
              <a:rPr lang="ar-IQ" dirty="0" err="1" smtClean="0"/>
              <a:t>).</a:t>
            </a:r>
            <a:endParaRPr lang="en-US" dirty="0" smtClean="0"/>
          </a:p>
          <a:p>
            <a:pPr marL="514350" indent="-514350" algn="r">
              <a:buFont typeface="+mj-lt"/>
              <a:buAutoNum type="arabicPeriod"/>
            </a:pPr>
            <a:endParaRPr lang="ar-A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2377</Words>
  <Application>Microsoft Office PowerPoint</Application>
  <PresentationFormat>عرض على الشاشة (3:4)‏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تشكيلات  استقبال الارسال الخماسية </vt:lpstr>
      <vt:lpstr>سؤال 1 اشرح على شكل نقاط مع الرسم تشكيلة استقبال الارسال الخماسية عندما يكون المعد في مركز رقم(1) ؟</vt:lpstr>
      <vt:lpstr>الشريحة 4</vt:lpstr>
      <vt:lpstr>سؤال 2 اشرح على شكل نقاط مع الرسم تشكيلة استقبال الارسال الخماسية عندما يكون المعد في مركز رقم(2) ؟</vt:lpstr>
      <vt:lpstr>الشريحة 6</vt:lpstr>
      <vt:lpstr>سؤال 3 اشرح على شكل نقاط مع الرسم تشكيلة استقبال الارسال الخماسية عندما يكون المعد في مركز رقم(3) ؟</vt:lpstr>
      <vt:lpstr>الشريحة 8</vt:lpstr>
      <vt:lpstr>سؤال 4 اشرح على شكل نقاط مع الرسم تشكيلة استقبال الارسال الخماسية عندما يكون المعد في مركز رقم(4) </vt:lpstr>
      <vt:lpstr>الشريحة 10</vt:lpstr>
      <vt:lpstr>سؤال 5 اشرح على شكل نقاط مع الرسم تشكيلة استقبال الارسال الخماسية عندما يكون المعد في مركز رقم(5) ؟</vt:lpstr>
      <vt:lpstr>الشريحة 12</vt:lpstr>
      <vt:lpstr>سؤال 6 اشرح على شكل نقاط مع الرسم تشكيلة استقبال الارسال الخماسية عندما يكون المعد في مركز رقم(6) ؟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35</cp:revision>
  <dcterms:created xsi:type="dcterms:W3CDTF">2006-08-16T00:00:00Z</dcterms:created>
  <dcterms:modified xsi:type="dcterms:W3CDTF">2023-10-16T20:39:20Z</dcterms:modified>
</cp:coreProperties>
</file>